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87" r:id="rId3"/>
    <p:sldId id="273" r:id="rId4"/>
    <p:sldId id="263" r:id="rId5"/>
    <p:sldId id="265" r:id="rId6"/>
    <p:sldId id="270" r:id="rId7"/>
    <p:sldId id="266" r:id="rId8"/>
    <p:sldId id="290" r:id="rId9"/>
    <p:sldId id="291" r:id="rId10"/>
    <p:sldId id="269" r:id="rId11"/>
    <p:sldId id="284" r:id="rId12"/>
    <p:sldId id="289" r:id="rId13"/>
    <p:sldId id="282" r:id="rId14"/>
    <p:sldId id="283" r:id="rId15"/>
    <p:sldId id="285" r:id="rId16"/>
    <p:sldId id="293" r:id="rId17"/>
    <p:sldId id="294" r:id="rId18"/>
    <p:sldId id="275" r:id="rId19"/>
    <p:sldId id="276" r:id="rId20"/>
    <p:sldId id="277" r:id="rId21"/>
    <p:sldId id="288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>
      <p:cViewPr varScale="1">
        <p:scale>
          <a:sx n="66" d="100"/>
          <a:sy n="66" d="100"/>
        </p:scale>
        <p:origin x="17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8;&#1054;&#1064;&#1050;&#1045;&#1053;&#1058;,%20&#1090;&#1086;&#1096;&#1082;&#1077;&#1085;&#1090;\&#1057;&#1083;&#1072;&#1081;&#1090;%20&#1069;&#1082;&#1089;&#1087;&#1086;&#1088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&#1057;&#1083;&#1072;&#1081;&#1090;%20&#1069;&#1082;&#1089;&#1087;&#1086;&#1088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7"/>
          <c:dLbls>
            <c:dLbl>
              <c:idx val="0"/>
              <c:layout>
                <c:manualLayout>
                  <c:x val="-2.3506073668863859E-2"/>
                  <c:y val="0.19174036150515839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Очик</a:t>
                    </a:r>
                    <a:r>
                      <a:rPr lang="ru-RU" dirty="0"/>
                      <a:t> ер </a:t>
                    </a:r>
                    <a:r>
                      <a:rPr lang="ru-RU" dirty="0" err="1"/>
                      <a:t>майдони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10127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/>
                      <a:t>гектар,  
</a:t>
                    </a:r>
                    <a:r>
                      <a:rPr lang="ru-RU" dirty="0" smtClean="0"/>
                      <a:t>65%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E2-40DB-A0EC-6161805747DE}"/>
                </c:ext>
              </c:extLst>
            </c:dLbl>
            <c:dLbl>
              <c:idx val="1"/>
              <c:layout>
                <c:manualLayout>
                  <c:x val="1.6433124945154316E-2"/>
                  <c:y val="0.291489085084605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Бог 1723 гектар, 
</a:t>
                    </a:r>
                    <a:r>
                      <a:rPr lang="ru-RU" dirty="0" smtClean="0"/>
                      <a:t>11%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E2-40DB-A0EC-6161805747DE}"/>
                </c:ext>
              </c:extLst>
            </c:dLbl>
            <c:dLbl>
              <c:idx val="2"/>
              <c:layout>
                <c:manualLayout>
                  <c:x val="-8.5975239503679732E-2"/>
                  <c:y val="1.20311242203700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Ток </a:t>
                    </a:r>
                    <a:r>
                      <a:rPr lang="ru-RU" dirty="0" smtClean="0"/>
                      <a:t>3692 </a:t>
                    </a:r>
                    <a:r>
                      <a:rPr lang="ru-RU" dirty="0"/>
                      <a:t>гектар,
</a:t>
                    </a:r>
                    <a:r>
                      <a:rPr lang="ru-RU" dirty="0" smtClean="0"/>
                      <a:t>24%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E2-40DB-A0EC-6161805747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ЕР!$F$30:$H$30</c:f>
              <c:strCache>
                <c:ptCount val="3"/>
                <c:pt idx="0">
                  <c:v>Очик ер майдони </c:v>
                </c:pt>
                <c:pt idx="1">
                  <c:v>Бог</c:v>
                </c:pt>
                <c:pt idx="2">
                  <c:v>Ток</c:v>
                </c:pt>
              </c:strCache>
            </c:strRef>
          </c:cat>
          <c:val>
            <c:numRef>
              <c:f>ЕР!$F$31:$H$31</c:f>
              <c:numCache>
                <c:formatCode>0</c:formatCode>
                <c:ptCount val="3"/>
                <c:pt idx="0">
                  <c:v>10117.800000000001</c:v>
                </c:pt>
                <c:pt idx="1">
                  <c:v>1723</c:v>
                </c:pt>
                <c:pt idx="2">
                  <c:v>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2-40DB-A0EC-6161805747DE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40076392889905E-2"/>
          <c:y val="0.15087642863085918"/>
          <c:w val="0.82730358705161844"/>
          <c:h val="0.790466162911192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830079166933411"/>
                  <c:y val="2.403561433273878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Мева
6500 тонна, 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4-4790-85CD-E3D875ABD9EA}"/>
                </c:ext>
              </c:extLst>
            </c:dLbl>
            <c:dLbl>
              <c:idx val="1"/>
              <c:layout>
                <c:manualLayout>
                  <c:x val="0.29029340307217327"/>
                  <c:y val="-9.324729588450286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Узум</a:t>
                    </a:r>
                    <a:r>
                      <a:rPr lang="ru-RU" dirty="0"/>
                      <a:t>
20500 тонна 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4-4790-85CD-E3D875ABD9EA}"/>
                </c:ext>
              </c:extLst>
            </c:dLbl>
            <c:dLbl>
              <c:idx val="2"/>
              <c:layout>
                <c:manualLayout>
                  <c:x val="-5.7081279474212064E-2"/>
                  <c:y val="0.2681991119986082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Сабзавот 6500 тонна, 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B4-4790-85CD-E3D875ABD9EA}"/>
                </c:ext>
              </c:extLst>
            </c:dLbl>
            <c:dLbl>
              <c:idx val="3"/>
              <c:layout>
                <c:manualLayout>
                  <c:x val="-0.25021624735932396"/>
                  <c:y val="-6.01673409608329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Дуккакли, 898</a:t>
                    </a:r>
                    <a:r>
                      <a:rPr lang="ru-RU" baseline="0"/>
                      <a:t> тонна,</a:t>
                    </a:r>
                    <a:r>
                      <a:rPr lang="ru-RU"/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4-4790-85CD-E3D875ABD9EA}"/>
                </c:ext>
              </c:extLst>
            </c:dLbl>
            <c:dLbl>
              <c:idx val="4"/>
              <c:layout>
                <c:manualLayout>
                  <c:x val="-7.5412756332287778E-2"/>
                  <c:y val="-3.93677585881875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4-4790-85CD-E3D875ABD9EA}"/>
                </c:ext>
              </c:extLst>
            </c:dLbl>
            <c:dLbl>
              <c:idx val="5"/>
              <c:layout>
                <c:manualLayout>
                  <c:x val="-0.17487493331626239"/>
                  <c:y val="2.20805962790562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4-4790-85CD-E3D875ABD9EA}"/>
                </c:ext>
              </c:extLst>
            </c:dLbl>
            <c:dLbl>
              <c:idx val="6"/>
              <c:layout>
                <c:manualLayout>
                  <c:x val="0.11355636642980599"/>
                  <c:y val="3.664390017546153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4-4790-85CD-E3D875ABD9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Лист14!$D$7:$D$10</c:f>
              <c:strCache>
                <c:ptCount val="4"/>
                <c:pt idx="0">
                  <c:v>Мева</c:v>
                </c:pt>
                <c:pt idx="1">
                  <c:v>Узум</c:v>
                </c:pt>
                <c:pt idx="2">
                  <c:v>Сабзавот</c:v>
                </c:pt>
                <c:pt idx="3">
                  <c:v>Дуккакли </c:v>
                </c:pt>
              </c:strCache>
            </c:strRef>
          </c:cat>
          <c:val>
            <c:numRef>
              <c:f>Лист14!$E$7:$E$10</c:f>
              <c:numCache>
                <c:formatCode>General</c:formatCode>
                <c:ptCount val="4"/>
                <c:pt idx="0">
                  <c:v>6500</c:v>
                </c:pt>
                <c:pt idx="1">
                  <c:v>20500</c:v>
                </c:pt>
                <c:pt idx="2">
                  <c:v>6500</c:v>
                </c:pt>
                <c:pt idx="3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B4-4790-85CD-E3D875ABD9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01E8B-973F-4C0E-93B0-C6D35F1B563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F2714-E6D7-424E-9109-3CC3E7771DA7}">
      <dgm:prSet phldrT="[Текст]"/>
      <dgm:spPr/>
      <dgm:t>
        <a:bodyPr/>
        <a:lstStyle/>
        <a:p>
          <a:r>
            <a:rPr lang="uz-Cyrl-UZ" dirty="0" smtClean="0"/>
            <a:t>Жами талаб этиладиган маблаг 175,0 млрд сўм</a:t>
          </a:r>
          <a:endParaRPr lang="ru-RU" dirty="0"/>
        </a:p>
      </dgm:t>
    </dgm:pt>
    <dgm:pt modelId="{4FC944B4-DE3E-4FE0-9171-29D3F8AC7C95}" type="parTrans" cxnId="{4614A325-D687-4FDD-8C23-CAD648DE393E}">
      <dgm:prSet/>
      <dgm:spPr/>
      <dgm:t>
        <a:bodyPr/>
        <a:lstStyle/>
        <a:p>
          <a:endParaRPr lang="ru-RU"/>
        </a:p>
      </dgm:t>
    </dgm:pt>
    <dgm:pt modelId="{2B0F277B-99C7-4883-97DE-BA27A57FBE8A}" type="sibTrans" cxnId="{4614A325-D687-4FDD-8C23-CAD648DE393E}">
      <dgm:prSet/>
      <dgm:spPr/>
      <dgm:t>
        <a:bodyPr/>
        <a:lstStyle/>
        <a:p>
          <a:endParaRPr lang="ru-RU"/>
        </a:p>
      </dgm:t>
    </dgm:pt>
    <dgm:pt modelId="{96C717C5-E620-4F5A-B785-70E7F0ED016F}">
      <dgm:prSet phldrT="[Текст]"/>
      <dgm:spPr/>
      <dgm:t>
        <a:bodyPr/>
        <a:lstStyle/>
        <a:p>
          <a:r>
            <a:rPr lang="uz-Cyrl-UZ" dirty="0" smtClean="0"/>
            <a:t>Уз маблаги 162,5 млрд сўм</a:t>
          </a:r>
          <a:endParaRPr lang="ru-RU" dirty="0"/>
        </a:p>
      </dgm:t>
    </dgm:pt>
    <dgm:pt modelId="{F51E6043-555C-40D8-8F51-06FEB931A9E1}" type="parTrans" cxnId="{ADE52BF0-B591-4A10-AC66-EFEF22362923}">
      <dgm:prSet/>
      <dgm:spPr/>
      <dgm:t>
        <a:bodyPr/>
        <a:lstStyle/>
        <a:p>
          <a:endParaRPr lang="ru-RU"/>
        </a:p>
      </dgm:t>
    </dgm:pt>
    <dgm:pt modelId="{06A072DA-579B-4842-946D-164DD998DC9E}" type="sibTrans" cxnId="{ADE52BF0-B591-4A10-AC66-EFEF22362923}">
      <dgm:prSet/>
      <dgm:spPr/>
      <dgm:t>
        <a:bodyPr/>
        <a:lstStyle/>
        <a:p>
          <a:endParaRPr lang="ru-RU"/>
        </a:p>
      </dgm:t>
    </dgm:pt>
    <dgm:pt modelId="{C667F4E1-AFD0-4613-B78D-39726C4C9CFA}">
      <dgm:prSet phldrT="[Текст]"/>
      <dgm:spPr/>
      <dgm:t>
        <a:bodyPr/>
        <a:lstStyle/>
        <a:p>
          <a:r>
            <a:rPr lang="uz-Cyrl-UZ" dirty="0" smtClean="0"/>
            <a:t>Нақд пул 65,5 млрд сўм</a:t>
          </a:r>
          <a:endParaRPr lang="ru-RU" dirty="0"/>
        </a:p>
      </dgm:t>
    </dgm:pt>
    <dgm:pt modelId="{8F6B7044-03D1-4667-ABCC-05ED48C61180}" type="parTrans" cxnId="{FB0CC6E3-DBE9-4992-9E56-C7DA71050CCB}">
      <dgm:prSet/>
      <dgm:spPr/>
      <dgm:t>
        <a:bodyPr/>
        <a:lstStyle/>
        <a:p>
          <a:endParaRPr lang="ru-RU"/>
        </a:p>
      </dgm:t>
    </dgm:pt>
    <dgm:pt modelId="{3BA6E5E8-E8C5-440D-AEF3-F16DEC4398EB}" type="sibTrans" cxnId="{FB0CC6E3-DBE9-4992-9E56-C7DA71050CCB}">
      <dgm:prSet/>
      <dgm:spPr/>
      <dgm:t>
        <a:bodyPr/>
        <a:lstStyle/>
        <a:p>
          <a:endParaRPr lang="ru-RU"/>
        </a:p>
      </dgm:t>
    </dgm:pt>
    <dgm:pt modelId="{161CDBD9-1F96-428D-B497-5E416B4D8C09}">
      <dgm:prSet phldrT="[Текст]"/>
      <dgm:spPr/>
      <dgm:t>
        <a:bodyPr/>
        <a:lstStyle/>
        <a:p>
          <a:r>
            <a:rPr lang="uz-Cyrl-UZ" dirty="0" smtClean="0"/>
            <a:t>Банк кредити 12,5 млрд сўм</a:t>
          </a:r>
          <a:endParaRPr lang="ru-RU" dirty="0"/>
        </a:p>
      </dgm:t>
    </dgm:pt>
    <dgm:pt modelId="{C48F818A-02BF-4939-8817-0C9CA3206BC4}" type="parTrans" cxnId="{ED67C026-A47B-417B-ADC2-056CE0342D2C}">
      <dgm:prSet/>
      <dgm:spPr/>
      <dgm:t>
        <a:bodyPr/>
        <a:lstStyle/>
        <a:p>
          <a:endParaRPr lang="ru-RU"/>
        </a:p>
      </dgm:t>
    </dgm:pt>
    <dgm:pt modelId="{9458489C-542F-43CF-BC9B-5932CC73FC91}" type="sibTrans" cxnId="{ED67C026-A47B-417B-ADC2-056CE0342D2C}">
      <dgm:prSet/>
      <dgm:spPr/>
      <dgm:t>
        <a:bodyPr/>
        <a:lstStyle/>
        <a:p>
          <a:endParaRPr lang="ru-RU"/>
        </a:p>
      </dgm:t>
    </dgm:pt>
    <dgm:pt modelId="{E1002158-9ECC-4D0F-99C0-56190394BECF}" type="pres">
      <dgm:prSet presAssocID="{47801E8B-973F-4C0E-93B0-C6D35F1B56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8E8BE-1F9D-4652-AE06-A7E76504F132}" type="pres">
      <dgm:prSet presAssocID="{727F2714-E6D7-424E-9109-3CC3E7771DA7}" presName="centerShape" presStyleLbl="node0" presStyleIdx="0" presStyleCnt="1"/>
      <dgm:spPr/>
      <dgm:t>
        <a:bodyPr/>
        <a:lstStyle/>
        <a:p>
          <a:endParaRPr lang="ru-RU"/>
        </a:p>
      </dgm:t>
    </dgm:pt>
    <dgm:pt modelId="{AFF13C3C-0D7E-4FB8-B220-021736CA264B}" type="pres">
      <dgm:prSet presAssocID="{96C717C5-E620-4F5A-B785-70E7F0ED01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1D5E-C8CD-411C-9627-090D7F4EA7A2}" type="pres">
      <dgm:prSet presAssocID="{96C717C5-E620-4F5A-B785-70E7F0ED016F}" presName="dummy" presStyleCnt="0"/>
      <dgm:spPr/>
    </dgm:pt>
    <dgm:pt modelId="{3A751F2C-455F-491D-BC7B-3AE0E184660C}" type="pres">
      <dgm:prSet presAssocID="{06A072DA-579B-4842-946D-164DD998DC9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32D0118-648C-4F7C-AEC4-82ACB7A64320}" type="pres">
      <dgm:prSet presAssocID="{C667F4E1-AFD0-4613-B78D-39726C4C9C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C541A-5FD9-4447-BDE9-2C7640BA2B74}" type="pres">
      <dgm:prSet presAssocID="{C667F4E1-AFD0-4613-B78D-39726C4C9CFA}" presName="dummy" presStyleCnt="0"/>
      <dgm:spPr/>
    </dgm:pt>
    <dgm:pt modelId="{3E08D2B4-8571-4F74-8E0C-DA9A0EF8796B}" type="pres">
      <dgm:prSet presAssocID="{3BA6E5E8-E8C5-440D-AEF3-F16DEC4398E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5828B07-A2F1-4DA3-86F0-D4B362EA9479}" type="pres">
      <dgm:prSet presAssocID="{161CDBD9-1F96-428D-B497-5E416B4D8C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C4E0-5D36-4B56-9C94-71DF5C809868}" type="pres">
      <dgm:prSet presAssocID="{161CDBD9-1F96-428D-B497-5E416B4D8C09}" presName="dummy" presStyleCnt="0"/>
      <dgm:spPr/>
    </dgm:pt>
    <dgm:pt modelId="{93BCFA7C-AACF-4F0B-BB9A-5BFF06E39777}" type="pres">
      <dgm:prSet presAssocID="{9458489C-542F-43CF-BC9B-5932CC73FC9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A3B49D6-D134-4392-B0D4-12BFA47AD655}" type="presOf" srcId="{06A072DA-579B-4842-946D-164DD998DC9E}" destId="{3A751F2C-455F-491D-BC7B-3AE0E184660C}" srcOrd="0" destOrd="0" presId="urn:microsoft.com/office/officeart/2005/8/layout/radial6"/>
    <dgm:cxn modelId="{B606DA17-A5E1-422E-8A22-E889C165B9DD}" type="presOf" srcId="{96C717C5-E620-4F5A-B785-70E7F0ED016F}" destId="{AFF13C3C-0D7E-4FB8-B220-021736CA264B}" srcOrd="0" destOrd="0" presId="urn:microsoft.com/office/officeart/2005/8/layout/radial6"/>
    <dgm:cxn modelId="{CF11ED92-EB54-4267-A00F-E1E73B950C34}" type="presOf" srcId="{161CDBD9-1F96-428D-B497-5E416B4D8C09}" destId="{25828B07-A2F1-4DA3-86F0-D4B362EA9479}" srcOrd="0" destOrd="0" presId="urn:microsoft.com/office/officeart/2005/8/layout/radial6"/>
    <dgm:cxn modelId="{4E01F4AC-CC5A-4B7C-9CBD-8BA8A8298AA8}" type="presOf" srcId="{3BA6E5E8-E8C5-440D-AEF3-F16DEC4398EB}" destId="{3E08D2B4-8571-4F74-8E0C-DA9A0EF8796B}" srcOrd="0" destOrd="0" presId="urn:microsoft.com/office/officeart/2005/8/layout/radial6"/>
    <dgm:cxn modelId="{4089FDEA-97E5-4FD8-AC8D-7BFF28C0C21E}" type="presOf" srcId="{C667F4E1-AFD0-4613-B78D-39726C4C9CFA}" destId="{C32D0118-648C-4F7C-AEC4-82ACB7A64320}" srcOrd="0" destOrd="0" presId="urn:microsoft.com/office/officeart/2005/8/layout/radial6"/>
    <dgm:cxn modelId="{FB0CC6E3-DBE9-4992-9E56-C7DA71050CCB}" srcId="{727F2714-E6D7-424E-9109-3CC3E7771DA7}" destId="{C667F4E1-AFD0-4613-B78D-39726C4C9CFA}" srcOrd="1" destOrd="0" parTransId="{8F6B7044-03D1-4667-ABCC-05ED48C61180}" sibTransId="{3BA6E5E8-E8C5-440D-AEF3-F16DEC4398EB}"/>
    <dgm:cxn modelId="{50053510-3BB9-4CB9-A16F-DDC0509B7265}" type="presOf" srcId="{9458489C-542F-43CF-BC9B-5932CC73FC91}" destId="{93BCFA7C-AACF-4F0B-BB9A-5BFF06E39777}" srcOrd="0" destOrd="0" presId="urn:microsoft.com/office/officeart/2005/8/layout/radial6"/>
    <dgm:cxn modelId="{ADE52BF0-B591-4A10-AC66-EFEF22362923}" srcId="{727F2714-E6D7-424E-9109-3CC3E7771DA7}" destId="{96C717C5-E620-4F5A-B785-70E7F0ED016F}" srcOrd="0" destOrd="0" parTransId="{F51E6043-555C-40D8-8F51-06FEB931A9E1}" sibTransId="{06A072DA-579B-4842-946D-164DD998DC9E}"/>
    <dgm:cxn modelId="{ED67C026-A47B-417B-ADC2-056CE0342D2C}" srcId="{727F2714-E6D7-424E-9109-3CC3E7771DA7}" destId="{161CDBD9-1F96-428D-B497-5E416B4D8C09}" srcOrd="2" destOrd="0" parTransId="{C48F818A-02BF-4939-8817-0C9CA3206BC4}" sibTransId="{9458489C-542F-43CF-BC9B-5932CC73FC91}"/>
    <dgm:cxn modelId="{724468ED-D5FE-4FB2-978D-42D40C8862A0}" type="presOf" srcId="{727F2714-E6D7-424E-9109-3CC3E7771DA7}" destId="{C158E8BE-1F9D-4652-AE06-A7E76504F132}" srcOrd="0" destOrd="0" presId="urn:microsoft.com/office/officeart/2005/8/layout/radial6"/>
    <dgm:cxn modelId="{4614A325-D687-4FDD-8C23-CAD648DE393E}" srcId="{47801E8B-973F-4C0E-93B0-C6D35F1B563C}" destId="{727F2714-E6D7-424E-9109-3CC3E7771DA7}" srcOrd="0" destOrd="0" parTransId="{4FC944B4-DE3E-4FE0-9171-29D3F8AC7C95}" sibTransId="{2B0F277B-99C7-4883-97DE-BA27A57FBE8A}"/>
    <dgm:cxn modelId="{27139B59-8484-4DE4-9D14-1C2C78F96F54}" type="presOf" srcId="{47801E8B-973F-4C0E-93B0-C6D35F1B563C}" destId="{E1002158-9ECC-4D0F-99C0-56190394BECF}" srcOrd="0" destOrd="0" presId="urn:microsoft.com/office/officeart/2005/8/layout/radial6"/>
    <dgm:cxn modelId="{8C3FF8BF-E5FE-4312-961F-35F2294616F6}" type="presParOf" srcId="{E1002158-9ECC-4D0F-99C0-56190394BECF}" destId="{C158E8BE-1F9D-4652-AE06-A7E76504F132}" srcOrd="0" destOrd="0" presId="urn:microsoft.com/office/officeart/2005/8/layout/radial6"/>
    <dgm:cxn modelId="{4F5B9D53-C05D-409E-9F29-BC0930722D5F}" type="presParOf" srcId="{E1002158-9ECC-4D0F-99C0-56190394BECF}" destId="{AFF13C3C-0D7E-4FB8-B220-021736CA264B}" srcOrd="1" destOrd="0" presId="urn:microsoft.com/office/officeart/2005/8/layout/radial6"/>
    <dgm:cxn modelId="{ACE504C0-B554-43B9-B1F9-CCAC41007A02}" type="presParOf" srcId="{E1002158-9ECC-4D0F-99C0-56190394BECF}" destId="{91441D5E-C8CD-411C-9627-090D7F4EA7A2}" srcOrd="2" destOrd="0" presId="urn:microsoft.com/office/officeart/2005/8/layout/radial6"/>
    <dgm:cxn modelId="{F101868A-284E-4D87-9792-6D4052190C3E}" type="presParOf" srcId="{E1002158-9ECC-4D0F-99C0-56190394BECF}" destId="{3A751F2C-455F-491D-BC7B-3AE0E184660C}" srcOrd="3" destOrd="0" presId="urn:microsoft.com/office/officeart/2005/8/layout/radial6"/>
    <dgm:cxn modelId="{3FF4EE27-4CF1-413F-A469-F7FAF734CC52}" type="presParOf" srcId="{E1002158-9ECC-4D0F-99C0-56190394BECF}" destId="{C32D0118-648C-4F7C-AEC4-82ACB7A64320}" srcOrd="4" destOrd="0" presId="urn:microsoft.com/office/officeart/2005/8/layout/radial6"/>
    <dgm:cxn modelId="{FE6D2592-EBDB-410F-8B0B-23FDC57DACE1}" type="presParOf" srcId="{E1002158-9ECC-4D0F-99C0-56190394BECF}" destId="{732C541A-5FD9-4447-BDE9-2C7640BA2B74}" srcOrd="5" destOrd="0" presId="urn:microsoft.com/office/officeart/2005/8/layout/radial6"/>
    <dgm:cxn modelId="{42CCBC36-B8D3-4F42-89B2-630F5A00D2BC}" type="presParOf" srcId="{E1002158-9ECC-4D0F-99C0-56190394BECF}" destId="{3E08D2B4-8571-4F74-8E0C-DA9A0EF8796B}" srcOrd="6" destOrd="0" presId="urn:microsoft.com/office/officeart/2005/8/layout/radial6"/>
    <dgm:cxn modelId="{0DE68CBD-F792-4B10-BA1B-6A2487DBE4C3}" type="presParOf" srcId="{E1002158-9ECC-4D0F-99C0-56190394BECF}" destId="{25828B07-A2F1-4DA3-86F0-D4B362EA9479}" srcOrd="7" destOrd="0" presId="urn:microsoft.com/office/officeart/2005/8/layout/radial6"/>
    <dgm:cxn modelId="{A47EF22E-6D57-4635-9613-13CE8D7ADCB2}" type="presParOf" srcId="{E1002158-9ECC-4D0F-99C0-56190394BECF}" destId="{D625C4E0-5D36-4B56-9C94-71DF5C809868}" srcOrd="8" destOrd="0" presId="urn:microsoft.com/office/officeart/2005/8/layout/radial6"/>
    <dgm:cxn modelId="{DCE2C998-BA5C-45E8-BDDF-122792E4D986}" type="presParOf" srcId="{E1002158-9ECC-4D0F-99C0-56190394BECF}" destId="{93BCFA7C-AACF-4F0B-BB9A-5BFF06E3977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CFA7C-AACF-4F0B-BB9A-5BFF06E39777}">
      <dsp:nvSpPr>
        <dsp:cNvPr id="0" name=""/>
        <dsp:cNvSpPr/>
      </dsp:nvSpPr>
      <dsp:spPr>
        <a:xfrm>
          <a:off x="1892452" y="666316"/>
          <a:ext cx="4444694" cy="4444694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8D2B4-8571-4F74-8E0C-DA9A0EF8796B}">
      <dsp:nvSpPr>
        <dsp:cNvPr id="0" name=""/>
        <dsp:cNvSpPr/>
      </dsp:nvSpPr>
      <dsp:spPr>
        <a:xfrm>
          <a:off x="1892452" y="666316"/>
          <a:ext cx="4444694" cy="4444694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51F2C-455F-491D-BC7B-3AE0E184660C}">
      <dsp:nvSpPr>
        <dsp:cNvPr id="0" name=""/>
        <dsp:cNvSpPr/>
      </dsp:nvSpPr>
      <dsp:spPr>
        <a:xfrm>
          <a:off x="1892452" y="666316"/>
          <a:ext cx="4444694" cy="4444694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8E8BE-1F9D-4652-AE06-A7E76504F132}">
      <dsp:nvSpPr>
        <dsp:cNvPr id="0" name=""/>
        <dsp:cNvSpPr/>
      </dsp:nvSpPr>
      <dsp:spPr>
        <a:xfrm>
          <a:off x="3092127" y="1865990"/>
          <a:ext cx="2045344" cy="2045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kern="1200" dirty="0" smtClean="0"/>
            <a:t>Жами талаб этиладиган маблаг 175,0 млрд сўм</a:t>
          </a:r>
          <a:endParaRPr lang="ru-RU" sz="2000" kern="1200" dirty="0"/>
        </a:p>
      </dsp:txBody>
      <dsp:txXfrm>
        <a:off x="3391661" y="2165524"/>
        <a:ext cx="1446276" cy="1446276"/>
      </dsp:txXfrm>
    </dsp:sp>
    <dsp:sp modelId="{AFF13C3C-0D7E-4FB8-B220-021736CA264B}">
      <dsp:nvSpPr>
        <dsp:cNvPr id="0" name=""/>
        <dsp:cNvSpPr/>
      </dsp:nvSpPr>
      <dsp:spPr>
        <a:xfrm>
          <a:off x="3398929" y="1988"/>
          <a:ext cx="1431741" cy="143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700" kern="1200" dirty="0" smtClean="0"/>
            <a:t>Уз маблаги 162,5 млрд сўм</a:t>
          </a:r>
          <a:endParaRPr lang="ru-RU" sz="1700" kern="1200" dirty="0"/>
        </a:p>
      </dsp:txBody>
      <dsp:txXfrm>
        <a:off x="3608603" y="211662"/>
        <a:ext cx="1012393" cy="1012393"/>
      </dsp:txXfrm>
    </dsp:sp>
    <dsp:sp modelId="{C32D0118-648C-4F7C-AEC4-82ACB7A64320}">
      <dsp:nvSpPr>
        <dsp:cNvPr id="0" name=""/>
        <dsp:cNvSpPr/>
      </dsp:nvSpPr>
      <dsp:spPr>
        <a:xfrm>
          <a:off x="5278901" y="3258194"/>
          <a:ext cx="1431741" cy="143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700" kern="1200" dirty="0" smtClean="0"/>
            <a:t>Нақд пул 65,5 млрд сўм</a:t>
          </a:r>
          <a:endParaRPr lang="ru-RU" sz="1700" kern="1200" dirty="0"/>
        </a:p>
      </dsp:txBody>
      <dsp:txXfrm>
        <a:off x="5488575" y="3467868"/>
        <a:ext cx="1012393" cy="1012393"/>
      </dsp:txXfrm>
    </dsp:sp>
    <dsp:sp modelId="{25828B07-A2F1-4DA3-86F0-D4B362EA9479}">
      <dsp:nvSpPr>
        <dsp:cNvPr id="0" name=""/>
        <dsp:cNvSpPr/>
      </dsp:nvSpPr>
      <dsp:spPr>
        <a:xfrm>
          <a:off x="1518957" y="3258194"/>
          <a:ext cx="1431741" cy="143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700" kern="1200" dirty="0" smtClean="0"/>
            <a:t>Банк кредити 12,5 млрд сўм</a:t>
          </a:r>
          <a:endParaRPr lang="ru-RU" sz="1700" kern="1200" dirty="0"/>
        </a:p>
      </dsp:txBody>
      <dsp:txXfrm>
        <a:off x="1728631" y="3467868"/>
        <a:ext cx="1012393" cy="101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1AC9CE-90DA-48DB-A18C-BB7921A11418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360712F-07C8-4C72-970B-C00C255B5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2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A1CA-BCCC-4F2D-9E68-BDD5629D57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785786" y="1484784"/>
            <a:ext cx="79296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ru-RU" alt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ТАЙЛО</a:t>
            </a:r>
            <a:r>
              <a:rPr lang="uz-Cyrl-UZ" alt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uz-Cyrl-UZ" alt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ТУМАНИНИНГ </a:t>
            </a:r>
            <a:r>
              <a:rPr lang="uz-Cyrl-UZ" alt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uz-Cyrl-UZ" alt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</a:p>
          <a:p>
            <a:pPr algn="ctr" eaLnBrk="0" hangingPunct="0"/>
            <a:r>
              <a:rPr lang="uz-Cyrl-UZ" alt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ЭКСПОРТ САЛОХИЯТИ БЎЙИЧА</a:t>
            </a:r>
            <a:endParaRPr lang="ru-RU" alt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214282" y="3929066"/>
            <a:ext cx="892971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ТАҚДИМОТ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BDF57-6D4C-4C51-995D-20097CDD89B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4" name="Picture 13" descr="3dflagsdotcom_uzbek_2fag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88938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071547" y="374650"/>
            <a:ext cx="1357313" cy="12684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1"/>
          <p:cNvSpPr txBox="1">
            <a:spLocks/>
          </p:cNvSpPr>
          <p:nvPr/>
        </p:nvSpPr>
        <p:spPr bwMode="auto">
          <a:xfrm>
            <a:off x="0" y="38137"/>
            <a:ext cx="9144000" cy="9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йилга белгиланган мева-</a:t>
            </a:r>
            <a:r>
              <a:rPr lang="uz-Cyrl-UZ" sz="2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сабзавот маҳсулотлари </a:t>
            </a:r>
          </a:p>
          <a:p>
            <a:pPr algn="ctr"/>
            <a:r>
              <a:rPr lang="uz-Cyrl-UZ" sz="2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экспорт прогнозининг асосий кўрсаткичлари</a:t>
            </a:r>
            <a:endParaRPr lang="ru-RU" sz="2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0" y="977284"/>
            <a:ext cx="9144000" cy="79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94923" y="4243393"/>
            <a:ext cx="828" cy="149135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643174" y="1719709"/>
            <a:ext cx="2093133" cy="3380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>
                <a:solidFill>
                  <a:srgbClr val="08760B"/>
                </a:solidFill>
                <a:latin typeface="Times New Roman" pitchFamily="18" charset="0"/>
                <a:cs typeface="Times New Roman" pitchFamily="18" charset="0"/>
              </a:rPr>
              <a:t>Етиштириш</a:t>
            </a:r>
            <a:r>
              <a:rPr lang="uz-Cyrl-UZ" b="1" dirty="0">
                <a:solidFill>
                  <a:srgbClr val="0876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400" b="1" dirty="0" smtClean="0">
                <a:solidFill>
                  <a:srgbClr val="08760B"/>
                </a:solidFill>
                <a:latin typeface="Times New Roman" pitchFamily="18" charset="0"/>
                <a:cs typeface="Times New Roman" pitchFamily="18" charset="0"/>
              </a:rPr>
              <a:t>ҳажми</a:t>
            </a:r>
            <a:r>
              <a:rPr lang="uz-Cyrl-UZ" sz="1400" b="1" dirty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i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712494" y="1714488"/>
            <a:ext cx="1621643" cy="3408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8760B"/>
                </a:solidFill>
                <a:latin typeface="Times New Roman" pitchFamily="18" charset="0"/>
                <a:cs typeface="Times New Roman" pitchFamily="18" charset="0"/>
              </a:rPr>
              <a:t>237,3 минг. тонна</a:t>
            </a:r>
            <a:endParaRPr lang="ru-RU" sz="1400" i="1" dirty="0">
              <a:solidFill>
                <a:srgbClr val="0876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54772" y="1109593"/>
            <a:ext cx="3682412" cy="41131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20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Мева-сабзавот маҳсулотлари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4487780" y="1539961"/>
            <a:ext cx="0" cy="180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1690363" y="3749613"/>
            <a:ext cx="5609121" cy="4652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6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Ажратилган тўртта секторлар кесими:</a:t>
            </a:r>
            <a:endParaRPr lang="ru-RU" sz="1600" b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4282" y="4705846"/>
            <a:ext cx="2000264" cy="1509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1-сектор.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3 та экспортёр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10 853 минг </a:t>
            </a: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доллар</a:t>
            </a:r>
            <a:endParaRPr lang="ru-RU" sz="1400" b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285852" y="4429132"/>
            <a:ext cx="6500858" cy="158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500430" y="4429132"/>
            <a:ext cx="0" cy="252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3500430" y="2132856"/>
            <a:ext cx="1935666" cy="50668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z-Cyrl-U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ЭКСПОРТ</a:t>
            </a:r>
          </a:p>
          <a:p>
            <a:pPr algn="ctr"/>
            <a:r>
              <a:rPr lang="uz-Cyrl-U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30935 минг.долл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43042" y="2961962"/>
            <a:ext cx="2136870" cy="3815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z-Cyrl-UZ" sz="16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Саноат 417 минг.долл</a:t>
            </a:r>
            <a:endParaRPr lang="ru-RU" sz="1600" i="1" dirty="0" smtClean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endCxn id="36" idx="0"/>
          </p:cNvCxnSpPr>
          <p:nvPr/>
        </p:nvCxnSpPr>
        <p:spPr>
          <a:xfrm flipH="1">
            <a:off x="4468263" y="2067318"/>
            <a:ext cx="19517" cy="6553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480636" y="2575877"/>
            <a:ext cx="0" cy="180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62490" y="2736299"/>
            <a:ext cx="4150548" cy="19579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480635" y="2736299"/>
            <a:ext cx="0" cy="1957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469634" y="2738949"/>
            <a:ext cx="0" cy="19943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462490" y="3538274"/>
            <a:ext cx="4150548" cy="384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469634" y="3338836"/>
            <a:ext cx="0" cy="19943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613038" y="3336185"/>
            <a:ext cx="0" cy="202089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480636" y="3543714"/>
            <a:ext cx="0" cy="180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5220073" y="2957286"/>
            <a:ext cx="2304256" cy="3815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z-Cyrl-UZ" sz="16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қ/х 30518 минг.долл</a:t>
            </a:r>
            <a:endParaRPr lang="ru-RU" sz="1600" i="1" dirty="0" smtClean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6613038" y="2747366"/>
            <a:ext cx="0" cy="199438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480635" y="3538274"/>
            <a:ext cx="0" cy="16853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285852" y="4429132"/>
            <a:ext cx="0" cy="22055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428860" y="4705846"/>
            <a:ext cx="2000264" cy="1509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2-сектор.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6 та экспортёр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9436 минг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доллар</a:t>
            </a:r>
            <a:endParaRPr lang="ru-RU" sz="1400" b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43438" y="4705846"/>
            <a:ext cx="2000264" cy="1509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3-сектор.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3 та экспортёр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3 264 минг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доллар</a:t>
            </a:r>
            <a:endParaRPr lang="ru-RU" sz="1400" b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86578" y="4705846"/>
            <a:ext cx="2000264" cy="1509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4-сектор.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3 та экспортёр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7 382 минг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400" b="1" dirty="0" smtClean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доллар</a:t>
            </a:r>
            <a:endParaRPr lang="ru-RU" sz="1400" b="1" dirty="0">
              <a:solidFill>
                <a:srgbClr val="0F49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786710" y="4429132"/>
            <a:ext cx="0" cy="252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643570" y="4429132"/>
            <a:ext cx="0" cy="2520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569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Хорижий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ҳамкорлар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тузилган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экспорт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шартномалар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маълумот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037718"/>
              </p:ext>
            </p:extLst>
          </p:nvPr>
        </p:nvGraphicFramePr>
        <p:xfrm>
          <a:off x="323527" y="908720"/>
          <a:ext cx="8363273" cy="5953397"/>
        </p:xfrm>
        <a:graphic>
          <a:graphicData uri="http://schemas.openxmlformats.org/drawingml/2006/table">
            <a:tbl>
              <a:tblPr/>
              <a:tblGrid>
                <a:gridCol w="2164282">
                  <a:extLst>
                    <a:ext uri="{9D8B030D-6E8A-4147-A177-3AD203B41FA5}">
                      <a16:colId xmlns:a16="http://schemas.microsoft.com/office/drawing/2014/main" val="52908488"/>
                    </a:ext>
                  </a:extLst>
                </a:gridCol>
                <a:gridCol w="1833109">
                  <a:extLst>
                    <a:ext uri="{9D8B030D-6E8A-4147-A177-3AD203B41FA5}">
                      <a16:colId xmlns:a16="http://schemas.microsoft.com/office/drawing/2014/main" val="1226785346"/>
                    </a:ext>
                  </a:extLst>
                </a:gridCol>
                <a:gridCol w="1679184">
                  <a:extLst>
                    <a:ext uri="{9D8B030D-6E8A-4147-A177-3AD203B41FA5}">
                      <a16:colId xmlns:a16="http://schemas.microsoft.com/office/drawing/2014/main" val="3705607168"/>
                    </a:ext>
                  </a:extLst>
                </a:gridCol>
                <a:gridCol w="895566">
                  <a:extLst>
                    <a:ext uri="{9D8B030D-6E8A-4147-A177-3AD203B41FA5}">
                      <a16:colId xmlns:a16="http://schemas.microsoft.com/office/drawing/2014/main" val="3154858922"/>
                    </a:ext>
                  </a:extLst>
                </a:gridCol>
                <a:gridCol w="895566">
                  <a:extLst>
                    <a:ext uri="{9D8B030D-6E8A-4147-A177-3AD203B41FA5}">
                      <a16:colId xmlns:a16="http://schemas.microsoft.com/office/drawing/2014/main" val="1549342591"/>
                    </a:ext>
                  </a:extLst>
                </a:gridCol>
                <a:gridCol w="895566">
                  <a:extLst>
                    <a:ext uri="{9D8B030D-6E8A-4147-A177-3AD203B41FA5}">
                      <a16:colId xmlns:a16="http://schemas.microsoft.com/office/drawing/2014/main" val="2205026612"/>
                    </a:ext>
                  </a:extLst>
                </a:gridCol>
              </a:tblGrid>
              <a:tr h="29368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Корхона</a:t>
                      </a:r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номи</a:t>
                      </a:r>
                      <a:endParaRPr lang="ru-RU" sz="9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Хорижий ҳамкор номи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Хорижий ҳамкор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 қилинадиган маҳсулот тури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90045"/>
                  </a:ext>
                </a:extLst>
              </a:tr>
              <a:tr h="19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рақами ва санаси 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суммаси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88324"/>
                  </a:ext>
                </a:extLst>
              </a:tr>
              <a:tr h="115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30850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14987"/>
                  </a:ext>
                </a:extLst>
              </a:tr>
              <a:tr h="29368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Сиёб Шавкат Орзу ф.х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Юкма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Кидат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Менсуллари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ММС"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Озарбайжон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13.01.2018 й № 13\01\18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388960"/>
                  </a:ext>
                </a:extLst>
              </a:tr>
              <a:tr h="17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Себаш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Туркия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07.01.2019 й № 07/01\18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279448"/>
                  </a:ext>
                </a:extLst>
              </a:tr>
              <a:tr h="115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ширкат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72236"/>
                  </a:ext>
                </a:extLst>
              </a:tr>
              <a:tr h="276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"Македония"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компанияси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Греция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09.01.2019 й № 09/01\18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986799"/>
                  </a:ext>
                </a:extLst>
              </a:tr>
              <a:tr h="115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990827"/>
                  </a:ext>
                </a:extLst>
              </a:tr>
              <a:tr h="276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"Маприком" компанияси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Италия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08.01.2019 й № 08/01\18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51003"/>
                  </a:ext>
                </a:extLst>
              </a:tr>
              <a:tr h="115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Давлати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48666"/>
                  </a:ext>
                </a:extLst>
              </a:tr>
              <a:tr h="29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"Сончес" компанияси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Испания   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Давлати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15.01.2019 й № 15/01\18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742114"/>
                  </a:ext>
                </a:extLst>
              </a:tr>
              <a:tr h="29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"Интернейшен Трейк"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Туркия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Давлати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11.01.2019 й № 11/01\18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 мева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59406"/>
                  </a:ext>
                </a:extLst>
              </a:tr>
              <a:tr h="29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"Ал-Жамол" корхонаси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Бирлашган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Араб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Амирликлари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14.01.2019 й № 14/01\18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64450"/>
                  </a:ext>
                </a:extLst>
              </a:tr>
              <a:tr h="195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СП ООО "СИЕБ-САХОВАТИ"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"Алтаир Тред РТЕ ЛТД"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Сингапур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13.03.2018 й    №13/3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Майиз, каперси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04760"/>
                  </a:ext>
                </a:extLst>
              </a:tr>
              <a:tr h="195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Мусохон Зиёхон ф.х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"Чил Фрут"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26.11.2018 №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 мева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171191"/>
                  </a:ext>
                </a:extLst>
              </a:tr>
              <a:tr h="3915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"Дониев Сервис Стил"МЧЖ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"Бонур"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12.12.2018й. "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RU/2018-03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 мева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307"/>
                  </a:ext>
                </a:extLst>
              </a:tr>
              <a:tr h="19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РАХШ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05.01.19 й    №14/15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Арахис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673280"/>
                  </a:ext>
                </a:extLst>
              </a:tr>
              <a:tr h="39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ЯТТ "Турсунов Жавохир Улугбек ўгли"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Прот Контракт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15.07.2018й. "</a:t>
                      </a:r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RU/2018-07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 мева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90563"/>
                  </a:ext>
                </a:extLst>
              </a:tr>
              <a:tr h="195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Агрокомплекс ф/х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Сервис гуд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 мева пиез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158688"/>
                  </a:ext>
                </a:extLst>
              </a:tr>
              <a:tr h="293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Тайлок агро экспорт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Рос элегант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Курук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мева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узум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944526"/>
                  </a:ext>
                </a:extLst>
              </a:tr>
              <a:tr h="293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Биг пет пласт қ/қ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"Юкма Кидат Менсуллари ММС"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Озарбайжон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13.01.2018 й № 13\01\18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каперси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643528"/>
                  </a:ext>
                </a:extLst>
              </a:tr>
              <a:tr h="293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"Тайлок Агро 777" ф.х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SUN FOOD LLC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Озарбайжон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28.03.2018 й № 28.03/2018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283594"/>
                  </a:ext>
                </a:extLst>
              </a:tr>
              <a:tr h="293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Музаффарова Шахноза Нуриддиновна ф.х.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"Шинжан Скихевр Био Технолиж"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Хитой Давлати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13.10.2018 й № 13\10\18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Узум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данкалари</a:t>
                      </a:r>
                      <a:endParaRPr lang="ru-RU" sz="9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6" marR="4656" marT="46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39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Экспорт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фаолиятига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янгидан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жалб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килинаётган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корхоналар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z-Cyrl-UZ" sz="2000" b="1" dirty="0" smtClean="0">
                <a:latin typeface="Times New Roman" pitchFamily="18" charset="0"/>
                <a:cs typeface="Times New Roman" pitchFamily="18" charset="0"/>
              </a:rPr>
              <a:t>ўғри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маълумот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55517"/>
              </p:ext>
            </p:extLst>
          </p:nvPr>
        </p:nvGraphicFramePr>
        <p:xfrm>
          <a:off x="214283" y="1214422"/>
          <a:ext cx="8572559" cy="538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278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Корхона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номи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Махсулот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номи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Шартнома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минг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доллар)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Хамкор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Давлат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номи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783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«Азия метал Стандарт» МЧЖ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Зангламас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метал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трубалар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ООО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«Стал ПР.»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Турманистон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Давлати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562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Brobeans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MChJ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қ/х</a:t>
                      </a:r>
                      <a:r>
                        <a:rPr lang="uz-Cyrl-UZ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махсулотлари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“E fund group Harris Ltd” ва “Al Baraka”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Бирлашган</a:t>
                      </a:r>
                      <a:r>
                        <a:rPr lang="uz-Cyrl-UZ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Араб Амирликлари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36"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“Орзу облокулов” МЧЖ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Мебел махсулотлари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Тожикистон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36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Жами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6700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тумандаги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экспортёр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корхоналарда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йилнинг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феврал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холатида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экспортга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мулжалланган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махсулот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колдиги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17312"/>
              </p:ext>
            </p:extLst>
          </p:nvPr>
        </p:nvGraphicFramePr>
        <p:xfrm>
          <a:off x="179516" y="1285860"/>
          <a:ext cx="8784974" cy="4980968"/>
        </p:xfrm>
        <a:graphic>
          <a:graphicData uri="http://schemas.openxmlformats.org/drawingml/2006/table">
            <a:tbl>
              <a:tblPr/>
              <a:tblGrid>
                <a:gridCol w="29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4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3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Корхона</a:t>
                      </a:r>
                      <a:r>
                        <a:rPr lang="ru-RU" sz="11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номи</a:t>
                      </a:r>
                      <a:endParaRPr lang="ru-RU" sz="11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Махсулот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Нухат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Мош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Ер ёнғок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Майиз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Ковул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Тонна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  <a:endParaRPr lang="ru-RU" sz="12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4508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4482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ф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х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"</a:t>
                      </a:r>
                      <a:r>
                        <a:rPr lang="en-US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SIYOB-SHAVKAT-ORZU"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MChJ "SIYOB SAXOVATI" QK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187,5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472,5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Долиев Сервис Стил МЧЖ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Кахрамон Ахмедов Набибобо узумзорлари ф.х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69,42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148,8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Экспортёрлар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феврал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ойлари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экспортга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махсулот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чикариш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харид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килинадиган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махсулотлар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06183"/>
              </p:ext>
            </p:extLst>
          </p:nvPr>
        </p:nvGraphicFramePr>
        <p:xfrm>
          <a:off x="457202" y="1628799"/>
          <a:ext cx="8229596" cy="3672408"/>
        </p:xfrm>
        <a:graphic>
          <a:graphicData uri="http://schemas.openxmlformats.org/drawingml/2006/table">
            <a:tbl>
              <a:tblPr/>
              <a:tblGrid>
                <a:gridCol w="37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92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90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Корхона номи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Махсулот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Нухат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Мош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Ер ёнғок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 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минг доллар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 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минг доллар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 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минг доллар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 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минг доллар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 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минг доллар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2318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2175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1060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796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383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713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952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Драйт Фрутс МЧЖ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382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ф/х "</a:t>
                      </a:r>
                      <a:r>
                        <a:rPr lang="en-US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SIYOB-SHAVKAT-ORZU"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1348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1328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646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488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682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Агрокомплекс ф.х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465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йилларда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туманида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саноат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кишлок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хужалик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махсулотлари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экспорт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динамикаси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41069"/>
              </p:ext>
            </p:extLst>
          </p:nvPr>
        </p:nvGraphicFramePr>
        <p:xfrm>
          <a:off x="500036" y="1000107"/>
          <a:ext cx="8215372" cy="3286147"/>
        </p:xfrm>
        <a:graphic>
          <a:graphicData uri="http://schemas.openxmlformats.org/drawingml/2006/table">
            <a:tbl>
              <a:tblPr/>
              <a:tblGrid>
                <a:gridCol w="64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61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Сектор </a:t>
                      </a:r>
                      <a:r>
                        <a:rPr lang="ru-RU" sz="20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рахбари</a:t>
                      </a:r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20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йил</a:t>
                      </a:r>
                      <a:endParaRPr lang="ru-RU" sz="20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2018 йил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Усиш сурати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 dirty="0" smtClean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  <a:endParaRPr lang="ru-RU" sz="20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 dirty="0" smtClean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  <a:endParaRPr lang="ru-RU" sz="20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минг</a:t>
                      </a:r>
                      <a:r>
                        <a:rPr lang="ru-RU" sz="2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 dirty="0" smtClean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доллар</a:t>
                      </a:r>
                      <a:endParaRPr lang="ru-RU" sz="20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Хоким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9459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Прокурор  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3671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ИИБ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ДСИ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Туман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9499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13842</a:t>
                      </a: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471" marR="7471" marT="7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4" descr="ÐÐ°ÑÑÐ¸Ð½ÐºÐ¸ Ð¿Ð¾ Ð·Ð°Ð¿ÑÐ¾ÑÑ ÑÑÑÐºÑÑ Ð£Ð·Ð±ÐµÐºÐ¸ÑÑÐ°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357694"/>
            <a:ext cx="171451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ИБ\Desktop\Без названия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953" y="4357694"/>
            <a:ext cx="1659377" cy="20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7" descr="C:\Users\ИБ\Desktop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7694"/>
            <a:ext cx="1643074" cy="21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https://tse3.mm.bing.net/th?id=OIP.ZCTwpgw-82--LqnCW3oPlgHaE8&amp;pid=15.1&amp;P=0&amp;w=235&amp;h=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5" y="4429132"/>
            <a:ext cx="1714512" cy="2071702"/>
          </a:xfrm>
          <a:prstGeom prst="rect">
            <a:avLst/>
          </a:prstGeom>
          <a:noFill/>
        </p:spPr>
      </p:pic>
      <p:pic>
        <p:nvPicPr>
          <p:cNvPr id="49162" name="Picture 10" descr="https://images.ua.prom.st/798662065_w640_h640_izyum_damskiy_palc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920" y="4429130"/>
            <a:ext cx="170887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z-Cyrl-UZ" smtClean="0"/>
              <a:t>Экспорт </a:t>
            </a:r>
            <a:r>
              <a:rPr lang="uz-Cyrl-UZ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1236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Сиёб Шавкат Орзу ф.х 9 та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Сиёб Саховати К.К   13 та   </a:t>
            </a:r>
          </a:p>
          <a:p>
            <a:pPr marL="0" lvl="0" indent="449263">
              <a:buNone/>
            </a:pP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Азизбек Ёкуббек Курилиштранс МЧЖ 8 та     </a:t>
            </a:r>
          </a:p>
          <a:p>
            <a:pPr marL="0" lvl="0" indent="449263">
              <a:buNone/>
            </a:pP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Хуршедтранс МЧЖ 5 та </a:t>
            </a:r>
          </a:p>
          <a:p>
            <a:pPr marL="0" lvl="0" indent="449263">
              <a:buNone/>
            </a:pP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Тайлок  туман  фукароларида 71 та</a:t>
            </a:r>
          </a:p>
          <a:p>
            <a:pPr marL="0" lvl="0" indent="449263">
              <a:buNone/>
            </a:pP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 106 та  	Рефрежираторли юк ташиш  машиналари  </a:t>
            </a:r>
            <a:r>
              <a:rPr lang="uz-Cyrl-U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69160"/>
            <a:ext cx="3240360" cy="168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9160"/>
            <a:ext cx="3888432" cy="1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z-Cyrl-U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 этиладиган маблаг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794661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40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экспорт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салохиятига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оширишга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каратилган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инфратузилма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объектлари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928657"/>
          <a:ext cx="8786878" cy="5572176"/>
        </p:xfrm>
        <a:graphic>
          <a:graphicData uri="http://schemas.openxmlformats.org/drawingml/2006/table">
            <a:tbl>
              <a:tblPr/>
              <a:tblGrid>
                <a:gridCol w="35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2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5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36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Сектор рахбари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Агрофирма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Инфратузилма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Омборхона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Мулатчичли омборхона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Янги ташкил этиладиган музлаткичли омборхоналар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Ҳажми, тонна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Ҳажми, тонна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Ҳажми, тонна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Туман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6000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12450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Фермерлар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6000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12450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5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Хоким 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Элипок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Олмазор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Богизагон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6000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Гулба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6000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4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Прокурор 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Ворсин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Бахштепа 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6500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3100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Кушчинор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1000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7300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4100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4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ИИБ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Р.Саидназаров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Жумабозор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Тепакишлок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4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ДСИ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Давлатобод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Сохибкор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экспорт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салохиятига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оширишга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каратилган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инфратузилма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объектлари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67728"/>
              </p:ext>
            </p:extLst>
          </p:nvPr>
        </p:nvGraphicFramePr>
        <p:xfrm>
          <a:off x="323528" y="1015843"/>
          <a:ext cx="8363273" cy="543749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2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Сектор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рахбари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Иссиқхоналар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Агрофирмалар</a:t>
                      </a:r>
                      <a:endParaRPr lang="ru-RU" sz="1200" b="1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Мавжуд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Ташкил килинади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Сони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Майдони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(гектар)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ш.ж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замонавий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иссиқхона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(га)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Сони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Майдони (гектар)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8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Хоким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Элипок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Олмазор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Богизагон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  <a:endParaRPr lang="ru-RU" sz="1200" b="1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6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Прокурор 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Ворсин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Бахштепа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Кушчинор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6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ИИБ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Р.Саидназаров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Жумабозор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Тепакишлок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6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ДСИ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Давлатобод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Сохибкор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  <a:endParaRPr lang="ru-RU" sz="1200" b="1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239" marR="7239" marT="7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3" y="71416"/>
            <a:ext cx="8715436" cy="621281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/>
          <a:p>
            <a:r>
              <a:rPr lang="uz-Cyrl-UZ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 экспорт штаби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82" y="773864"/>
            <a:ext cx="864209" cy="2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957" y="1142985"/>
            <a:ext cx="86960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z-Cyrl-UZ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ТОЙЛОК ТУМАНИ ҲОКИМИ,ТОЙЛОК </a:t>
            </a:r>
            <a:r>
              <a:rPr lang="uz-Cyrl-UZ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ТУМАН ПРОКУРОРИ, </a:t>
            </a:r>
            <a:r>
              <a:rPr lang="uz-Cyrl-UZ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ТОЙЛОК ТУМАН </a:t>
            </a:r>
            <a:r>
              <a:rPr lang="uz-Cyrl-UZ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ИЧКИ ИШЛАР БЎЛИМИ ва </a:t>
            </a:r>
            <a:r>
              <a:rPr lang="uz-Cyrl-UZ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ТОЙЛОК </a:t>
            </a:r>
            <a:r>
              <a:rPr lang="uz-Cyrl-UZ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ТУМАН </a:t>
            </a:r>
            <a:r>
              <a:rPr lang="uz-Cyrl-UZ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ДАВЛАТ СОЛИҚ ИНСПЕКЦИЯСИНИНГ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z-Cyrl-UZ" sz="10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ҚЎШМА </a:t>
            </a:r>
            <a:r>
              <a:rPr lang="uz-Cyrl-UZ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ФАРМОЙИШИ</a:t>
            </a:r>
            <a:endParaRPr lang="uz-Cyrl-UZ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7153" y="1528746"/>
            <a:ext cx="3143240" cy="685808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>
            <a:lvl1pPr algn="ctr" defTabSz="9141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sz="1100" b="1" dirty="0"/>
              <a:t>Экспортни ривожлантириш бўйича туман ишчи гуруҳи</a:t>
            </a:r>
            <a:endParaRPr lang="ru-RU" sz="1100" dirty="0"/>
          </a:p>
          <a:p>
            <a:r>
              <a:rPr lang="uz-Cyrl-UZ" sz="1100" b="1" dirty="0" smtClean="0"/>
              <a:t>ТАРКИБИ</a:t>
            </a:r>
            <a:endParaRPr lang="ru-RU" sz="11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0587" y="1539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3275687" y="1500174"/>
            <a:ext cx="2889813" cy="670788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>
            <a:lvl1pPr algn="ctr" defTabSz="9141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sz="1100" b="1" dirty="0"/>
              <a:t>Экспорт ҳажмини ошириш мақсадида ҳудудларда назорат</a:t>
            </a:r>
            <a:endParaRPr lang="ru-RU" sz="1100" dirty="0"/>
          </a:p>
          <a:p>
            <a:r>
              <a:rPr lang="uz-Cyrl-UZ" sz="1100" b="1" dirty="0"/>
              <a:t>ишларини олиб борувчи назорат гуруҳи</a:t>
            </a:r>
            <a:endParaRPr lang="ru-RU" sz="1100" dirty="0"/>
          </a:p>
          <a:p>
            <a:r>
              <a:rPr lang="uz-Cyrl-UZ" sz="1100" b="1" dirty="0" smtClean="0"/>
              <a:t>ТАРКИБИ</a:t>
            </a:r>
            <a:endParaRPr lang="ru-RU" sz="1100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6286512" y="1514460"/>
            <a:ext cx="2766339" cy="64294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>
            <a:lvl1pPr algn="ctr" defTabSz="9141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sz="1100" b="1" dirty="0"/>
              <a:t>Туманда экспорт ҳажмини ошириш мақсадида тузилган </a:t>
            </a:r>
            <a:endParaRPr lang="ru-RU" sz="1100" dirty="0"/>
          </a:p>
          <a:p>
            <a:r>
              <a:rPr lang="uz-Cyrl-UZ" sz="1100" b="1" dirty="0"/>
              <a:t>ШТАБ </a:t>
            </a:r>
            <a:r>
              <a:rPr lang="uz-Cyrl-UZ" sz="1100" b="1" dirty="0" smtClean="0"/>
              <a:t>ТАРКИБИ</a:t>
            </a:r>
            <a:endParaRPr lang="ru-RU" sz="11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31274"/>
              </p:ext>
            </p:extLst>
          </p:nvPr>
        </p:nvGraphicFramePr>
        <p:xfrm>
          <a:off x="139564" y="2271702"/>
          <a:ext cx="3060826" cy="4494806"/>
        </p:xfrm>
        <a:graphic>
          <a:graphicData uri="http://schemas.openxmlformats.org/drawingml/2006/table">
            <a:tbl>
              <a:tblPr/>
              <a:tblGrid>
                <a:gridCol w="20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latin typeface="Times New Roman"/>
                          <a:ea typeface="Times New Roman"/>
                          <a:cs typeface="Times New Roman"/>
                        </a:rPr>
                        <a:t>Эгаллаб турган лавозими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Ж.Хужамуродов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Тума ҳокимининг </a:t>
                      </a: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биринчи ўринбосари-</a:t>
                      </a:r>
                      <a:r>
                        <a:rPr lang="uz-Cyrl-UZ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b="1" dirty="0">
                          <a:latin typeface="Times New Roman"/>
                          <a:ea typeface="Times New Roman"/>
                          <a:cs typeface="Times New Roman"/>
                        </a:rPr>
                        <a:t>ишчи гуруҳ раҳбари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Х.Нарзикулов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туман </a:t>
                      </a: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ҳокимининг ўринбосари-</a:t>
                      </a:r>
                      <a:r>
                        <a:rPr lang="uz-Cyrl-UZ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ишчи гуруҳ </a:t>
                      </a: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раҳбари ўринбосари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Ғ.Б.Санаев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прокурорининг ўринбосари-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ишчи гуруҳ </a:t>
                      </a: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раҳбари ўринбосари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1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Ишчи </a:t>
                      </a:r>
                      <a:r>
                        <a:rPr lang="uz-Cyrl-UZ" sz="800" b="1" dirty="0">
                          <a:latin typeface="Times New Roman"/>
                          <a:ea typeface="Times New Roman"/>
                          <a:cs typeface="Times New Roman"/>
                        </a:rPr>
                        <a:t>гуруҳ аъзолари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О.Мамаюсупов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прокурорининг ёрдамчиси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Б.Хаджимуродов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адлия булими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А.Маърупов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иқтисодиёт ва саноат булими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Ю.Бобоназаров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хокимлиги  молия булими  мудури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А.Нарзиев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ДСБ бошлиғи 1-ўринбосари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Б.Жабборов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статистика булими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Х.Гиёсов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АТБ “Агробанк” туман филиали бошкарувчиси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Б.Бердимуродов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ДТ “Халқбанк” туман филиали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Д.Муродов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Туман ер </a:t>
                      </a: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ресурслари ва давлат кадастри булими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Суғурта бошлиқлари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“Ўзагросуғарта”, </a:t>
                      </a:r>
                      <a:r>
                        <a:rPr lang="uz-Cyrl-UZ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Кафолат</a:t>
                      </a: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”,”Ўзбекинвест”, “Капитал” ва “Алском” суғурта компаниялар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У.Тиллаев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фермер, деҳқон хўжаликлари ва томорқа ер эгалари кенгаши раиси в.б.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Б.Хушназаров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қишлоқ хўжалиги булими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4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А.Хамдамов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Агросаноат мажмуми ва озиқ-овқат хавфсизлиги таъминланиши устидан назорат қилиш инспекцияси Самарқанд вилоят Тойлок туман булими 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М.Исломов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 Электр тармоқлари  корхонаси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Ю.Даминов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Газтаъминот корхонаси бошлиғи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У.Мардонов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800" dirty="0">
                          <a:latin typeface="Times New Roman"/>
                          <a:ea typeface="Times New Roman"/>
                          <a:cs typeface="Times New Roman"/>
                        </a:rPr>
                        <a:t>Туман Мажбурий ижро булими бошлиги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89" marR="48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357554" y="2288864"/>
          <a:ext cx="2857520" cy="4169105"/>
        </p:xfrm>
        <a:graphic>
          <a:graphicData uri="http://schemas.openxmlformats.org/drawingml/2006/table">
            <a:tbl>
              <a:tblPr/>
              <a:tblGrid>
                <a:gridCol w="146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2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9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Сектор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Туман  ҳокимлиги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Туман прокуратураси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Туман  ИИБ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z-Cyrl-UZ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Туман  ДСБ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1-сектор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И.Саидов -туман инвестиция булими мутахасиси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О.Мамаюсупов-туман прокурори ёрдамчиси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О.Ахмеджанов туман ИИБ бошлигининг уринбосари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А.Нарзиев  туман ДСИ бошлиғи 1-ўринбосари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2-сектор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А.Мусаев туман инвестиция булими бошлиги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Ф.Хужакулов туман прокурори ёрдамчиси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Ш.Турсунов туман ИИБ бошлигининг уринбосари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Б.Курбонов туман ДСИ  инспектори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3-сектор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Ж.Каюмов туман инвестиция булими мутахасиси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Д.Рахмонкулов туман прокурори уринбосари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А.Долиев туман Ички ишлар булими профилактика  инспектори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Ф.Давронов туман ДСИ  шуъба бошлиги.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4-сектор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Ж.Умматов туман иктисодиёт ва саноат булими мутахасиси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Ф.Хамидов туман Прокурори уринбосари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>
                          <a:latin typeface="Times New Roman"/>
                          <a:ea typeface="Times New Roman"/>
                          <a:cs typeface="Times New Roman"/>
                        </a:rPr>
                        <a:t>А.Шарипов  туман ИИБ бошлигининг уринбосари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700" dirty="0">
                          <a:latin typeface="Times New Roman"/>
                          <a:ea typeface="Times New Roman"/>
                          <a:cs typeface="Times New Roman"/>
                        </a:rPr>
                        <a:t>Ж.Бердиев туман ДСИ  инспектори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573" marR="60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357950" y="2285992"/>
          <a:ext cx="2571767" cy="4215155"/>
        </p:xfrm>
        <a:graphic>
          <a:graphicData uri="http://schemas.openxmlformats.org/drawingml/2006/table">
            <a:tbl>
              <a:tblPr/>
              <a:tblGrid>
                <a:gridCol w="211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Эгаллаб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турган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лавозими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А.Примкулов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ҳокимининг биринчи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ўринбосари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бош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мутахассиси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штаб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раҳбари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3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Штаб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аъзолари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Ф.Хужакулов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прокурори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ёрдамчиси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А.Омонов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хокимининг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1-уринбосари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мутахасиси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Ж.Умматов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Иқтисодиёт 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саноат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мутахассиси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А.Сатторов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Мажбурий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ижро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бюроси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Давлат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ижрочиси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Д.Эгамов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Бош Прокуратура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хузуридаги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саноат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мажмуи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озик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овкат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хавфсизлиги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таъминланиши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устидан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назорат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килиш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инспекцияси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Самарканд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вилоят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Тайлок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катта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испектори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М.Салимов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Статистика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бўлим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бошлиғи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Ш.Холов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Қишлоқ хўжалиги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мутахассиси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Ф.Давронов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Давлат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солиқ инспекцияси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шуъба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бошлиги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А.Долиев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Ички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ишлар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булими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профилактика 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инспектори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А.Халилов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Туман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Тадбиркорликни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куллаб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кувватлаш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маркази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Ф.Хайдаров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вилоят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“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Ўздавкарантин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”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инспекцияси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Тайлок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инспектори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8120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тумани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экспорт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салохиятига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оширишга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каратилган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инфратузилма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объектлари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857236"/>
          <a:ext cx="8429688" cy="5902757"/>
        </p:xfrm>
        <a:graphic>
          <a:graphicData uri="http://schemas.openxmlformats.org/drawingml/2006/table">
            <a:tbl>
              <a:tblPr/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9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69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87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Сектор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рахбари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149" marR="5149" marT="514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Агрофирма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Қайта ишлаш корхоналар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шундан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2019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ян</a:t>
                      </a:r>
                      <a:r>
                        <a:rPr lang="ru-RU" sz="12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ги</a:t>
                      </a:r>
                      <a:r>
                        <a:rPr lang="ru-RU" sz="12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корхона</a:t>
                      </a:r>
                      <a:endParaRPr lang="ru-RU" sz="12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Интенсив боғлар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қуввати,  тонна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қуритиш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консерва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консентр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ва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бошқалар</a:t>
                      </a:r>
                      <a:r>
                        <a:rPr lang="ru-RU" sz="12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Сони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мавжуд майдони, гектар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2019 йилда янги ташкил этилади, гектар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Туман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212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Фермерлар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96000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212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0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Хоким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Элипок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Олмазор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Богизагон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Богизагон МЧЖ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Гулба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Прокурор 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Ворсин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Бахштепа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"Сиёб саховати" КК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Кушчинор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Тайлок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бахмали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 ШК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60000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907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ИИБ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Р.Саидназаров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"Биг Пет Пласт" КК, Агромир Адас КК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Днлиев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Сервис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Стил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МЧЖ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5000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Жумабозор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"Ховренко" МЧЖ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Тепакишлок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21000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16000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121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72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ДСИ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Давлатобод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"Жомбой Шароб" МЧЖ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Сохибкор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Без имени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" y="2282"/>
            <a:ext cx="9030331" cy="65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Экспорт прогноз к</a:t>
            </a:r>
            <a:r>
              <a:rPr lang="uz-Cyrl-U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ўрсатгичи бажариш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графиги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64104"/>
              </p:ext>
            </p:extLst>
          </p:nvPr>
        </p:nvGraphicFramePr>
        <p:xfrm>
          <a:off x="323528" y="908720"/>
          <a:ext cx="8363271" cy="5793760"/>
        </p:xfrm>
        <a:graphic>
          <a:graphicData uri="http://schemas.openxmlformats.org/drawingml/2006/table">
            <a:tbl>
              <a:tblPr/>
              <a:tblGrid>
                <a:gridCol w="368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1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Корхона</a:t>
                      </a:r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номи</a:t>
                      </a:r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2019 йил экспорти минг долл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Шу жумладан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I  </a:t>
                      </a: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чорак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II  </a:t>
                      </a: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чорак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III  </a:t>
                      </a: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чорак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IV  </a:t>
                      </a: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чорак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Туман </a:t>
                      </a:r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бўйича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Саноат</a:t>
                      </a:r>
                      <a:endParaRPr lang="ru-RU" sz="1400" b="0" i="1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Мева</a:t>
                      </a:r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сабзавот</a:t>
                      </a:r>
                      <a:endParaRPr lang="ru-RU" sz="1400" b="0" i="1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30518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1-сектор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Сиёб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Шавкат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Орзу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Сиёб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Шавкат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Орзу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саноат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Драй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Фрут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Сам Экспорт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х.к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Музаффарова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Шахноза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Нуриддиновна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ф.х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2-сектор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Сиёб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Саховати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К.К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Мусохон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Зиёхон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ф.х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Сочак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Экспорт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Интерпрейс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"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Шохжахон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Гигант 777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Агрокомплекс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ф.х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Турсунов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Жавохир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Улугбек угли ЯТТ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3-сектор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Ф.Х "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Тайлок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Агро 777"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Тайлок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Томорка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"Big Pet </a:t>
                      </a:r>
                      <a:r>
                        <a:rPr lang="en-US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Plast</a:t>
                      </a:r>
                      <a:r>
                        <a:rPr lang="en-US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КК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4-сектор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Дониев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Сервис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Стил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Тайлок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агро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экспорт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Кахрамон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Ахмедов </a:t>
                      </a:r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Наби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бобо ф/х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90" y="71414"/>
            <a:ext cx="8301038" cy="571504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Кишлок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хужалигида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фойдаланиладиган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ер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майдонлари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тугрисида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маълумот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93314"/>
              </p:ext>
            </p:extLst>
          </p:nvPr>
        </p:nvGraphicFramePr>
        <p:xfrm>
          <a:off x="285720" y="785794"/>
          <a:ext cx="8501122" cy="5800035"/>
        </p:xfrm>
        <a:graphic>
          <a:graphicData uri="http://schemas.openxmlformats.org/drawingml/2006/table">
            <a:tbl>
              <a:tblPr/>
              <a:tblGrid>
                <a:gridCol w="61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7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rgbClr val="383838"/>
                          </a:solidFill>
                          <a:latin typeface="Times New Roman"/>
                        </a:rPr>
                        <a:t>Секторлар</a:t>
                      </a:r>
                      <a:r>
                        <a:rPr lang="ru-RU" sz="14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Агрофирма </a:t>
                      </a:r>
                      <a:r>
                        <a:rPr lang="ru-RU" sz="14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номи</a:t>
                      </a:r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Умумий ер майдони (гектар)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шу жумладан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Очик ер майдони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Бог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Ток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5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Хоким сектори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Элипок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Олмазор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Богизагон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Гулба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Ахоли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err="1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5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Прокурор сектори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Ворсин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Бахштепа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Кушчинор</a:t>
                      </a:r>
                      <a:endParaRPr lang="ru-RU" sz="1400" b="0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Ахоли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383838"/>
                          </a:solidFill>
                          <a:latin typeface="Times New Roman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2389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5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ИИБ</a:t>
                      </a:r>
                      <a:b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</a:br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сектор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Р.Саидназаров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Жумабозор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Тепакишлок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Ахоли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383838"/>
                          </a:solidFill>
                          <a:latin typeface="Times New Roman"/>
                        </a:rPr>
                        <a:t>2489</a:t>
                      </a:r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75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ДСИ сектори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Давлатобод</a:t>
                      </a:r>
                      <a:r>
                        <a:rPr lang="ru-RU" sz="1400" b="0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Сохибкор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Ахоли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75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жами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755">
                <a:tc gridSpan="3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Туман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15542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10127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3692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err="1">
                          <a:solidFill>
                            <a:srgbClr val="383838"/>
                          </a:solidFill>
                          <a:latin typeface="Times New Roman"/>
                        </a:rPr>
                        <a:t>Фермерлар</a:t>
                      </a:r>
                      <a:endParaRPr lang="ru-RU" sz="1400" b="0" i="1" u="none" strike="noStrike" dirty="0">
                        <a:solidFill>
                          <a:srgbClr val="383838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11263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7663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2503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Ахоли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4279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2464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383838"/>
                          </a:solidFill>
                          <a:latin typeface="Times New Roman"/>
                        </a:rPr>
                        <a:t>1189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Cyrl-U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Туманда кишлок хужалик ер майдонларининг </a:t>
            </a:r>
          </a:p>
          <a:p>
            <a:pPr lvl="0" algn="ctr"/>
            <a:r>
              <a:rPr lang="uz-Cyrl-U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ишлатилиши  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214422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Қишлоқ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хўжалик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махсулотларини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етиштириш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35684"/>
              </p:ext>
            </p:extLst>
          </p:nvPr>
        </p:nvGraphicFramePr>
        <p:xfrm>
          <a:off x="539550" y="1071540"/>
          <a:ext cx="8147250" cy="5256102"/>
        </p:xfrm>
        <a:graphic>
          <a:graphicData uri="http://schemas.openxmlformats.org/drawingml/2006/table">
            <a:tbl>
              <a:tblPr/>
              <a:tblGrid>
                <a:gridCol w="16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err="1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Экин</a:t>
                      </a:r>
                      <a:r>
                        <a:rPr lang="ru-RU" sz="1800" b="1" i="0" u="none" strike="noStrike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турлари</a:t>
                      </a:r>
                      <a:endParaRPr lang="ru-RU" sz="1800" b="1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Ер майдони, гектар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шундан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Асосий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Ёш бог ва ток катор ораси (тўқсон бости)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Такрори экин учун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Бог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Токзор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3692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Сабзавот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Полиз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Дуккакли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Картошка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2929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1650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Галла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5226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5226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Озука</a:t>
                      </a:r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экин</a:t>
                      </a:r>
                      <a:endParaRPr lang="ru-RU" sz="1800" b="0" i="0" u="none" strike="noStrike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Соя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1198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Cyrl-U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Туманда 2019 йилда ялпи ишлаб чикариладиган</a:t>
            </a:r>
          </a:p>
          <a:p>
            <a:pPr lvl="0" algn="ctr"/>
            <a:r>
              <a:rPr lang="uz-Cyrl-U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кишлок хужалик  махсулотлари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0788"/>
              </p:ext>
            </p:extLst>
          </p:nvPr>
        </p:nvGraphicFramePr>
        <p:xfrm>
          <a:off x="214283" y="1142989"/>
          <a:ext cx="8572558" cy="5598383"/>
        </p:xfrm>
        <a:graphic>
          <a:graphicData uri="http://schemas.openxmlformats.org/drawingml/2006/table">
            <a:tbl>
              <a:tblPr/>
              <a:tblGrid>
                <a:gridCol w="46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3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15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98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Экин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турлари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Ялпи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ҳосил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,   тонна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Шу жумладан,   тонна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Уруғлик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учун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Қайта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ишлаш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корхоналарига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Экспортга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Захирага ғамлаш учун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Тошкент бозорлари ва ярмарка ларга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Ички бозорга ва ички истеъмол учун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 тонна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уртача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нарх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минг.долл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минг.долл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Мева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22384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Узум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52776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Хул холда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майиз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Сабзавот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101446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47000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32509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Картошка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56880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40325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Дуккакли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Соя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3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237303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75869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34398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21104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91287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600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Экспорт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килинадиган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махсулотнинг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экспортдаги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улуши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14282" y="1124744"/>
          <a:ext cx="846217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6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1198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Cyrl-U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Бошка туман ва вилоятлардан экспорт учун олинадиган махсулотлар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00028"/>
              </p:ext>
            </p:extLst>
          </p:nvPr>
        </p:nvGraphicFramePr>
        <p:xfrm>
          <a:off x="467543" y="1340767"/>
          <a:ext cx="8136905" cy="5263700"/>
        </p:xfrm>
        <a:graphic>
          <a:graphicData uri="http://schemas.openxmlformats.org/drawingml/2006/table">
            <a:tbl>
              <a:tblPr/>
              <a:tblGrid>
                <a:gridCol w="866012">
                  <a:extLst>
                    <a:ext uri="{9D8B030D-6E8A-4147-A177-3AD203B41FA5}">
                      <a16:colId xmlns:a16="http://schemas.microsoft.com/office/drawing/2014/main" val="1169910242"/>
                    </a:ext>
                  </a:extLst>
                </a:gridCol>
                <a:gridCol w="3121252">
                  <a:extLst>
                    <a:ext uri="{9D8B030D-6E8A-4147-A177-3AD203B41FA5}">
                      <a16:colId xmlns:a16="http://schemas.microsoft.com/office/drawing/2014/main" val="3477436421"/>
                    </a:ext>
                  </a:extLst>
                </a:gridCol>
                <a:gridCol w="1551605">
                  <a:extLst>
                    <a:ext uri="{9D8B030D-6E8A-4147-A177-3AD203B41FA5}">
                      <a16:colId xmlns:a16="http://schemas.microsoft.com/office/drawing/2014/main" val="169516949"/>
                    </a:ext>
                  </a:extLst>
                </a:gridCol>
                <a:gridCol w="866012">
                  <a:extLst>
                    <a:ext uri="{9D8B030D-6E8A-4147-A177-3AD203B41FA5}">
                      <a16:colId xmlns:a16="http://schemas.microsoft.com/office/drawing/2014/main" val="1350132671"/>
                    </a:ext>
                  </a:extLst>
                </a:gridCol>
                <a:gridCol w="866012">
                  <a:extLst>
                    <a:ext uri="{9D8B030D-6E8A-4147-A177-3AD203B41FA5}">
                      <a16:colId xmlns:a16="http://schemas.microsoft.com/office/drawing/2014/main" val="1375195409"/>
                    </a:ext>
                  </a:extLst>
                </a:gridCol>
                <a:gridCol w="866012">
                  <a:extLst>
                    <a:ext uri="{9D8B030D-6E8A-4147-A177-3AD203B41FA5}">
                      <a16:colId xmlns:a16="http://schemas.microsoft.com/office/drawing/2014/main" val="591588090"/>
                    </a:ext>
                  </a:extLst>
                </a:gridCol>
              </a:tblGrid>
              <a:tr h="2462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Корхона</a:t>
                      </a: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номи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Экин</a:t>
                      </a: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турлари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93217"/>
                  </a:ext>
                </a:extLst>
              </a:tr>
              <a:tr h="153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тонна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 тонна уртача нарх минг.долл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минг.долл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950578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Сиёб Шавкат Орзу ф/х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Каперс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104384"/>
                  </a:ext>
                </a:extLst>
              </a:tr>
              <a:tr h="256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Дуккакли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42560"/>
                  </a:ext>
                </a:extLst>
              </a:tr>
              <a:tr h="256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899131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Агрокомплекс ф.х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872773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"Big Pet Plast" </a:t>
                      </a:r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Дуккакли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32271"/>
                  </a:ext>
                </a:extLst>
              </a:tr>
              <a:tr h="256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50399"/>
                  </a:ext>
                </a:extLst>
              </a:tr>
              <a:tr h="609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Дониев Сервис Стил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Дуккакли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756720"/>
                  </a:ext>
                </a:extLst>
              </a:tr>
              <a:tr h="304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050415"/>
                  </a:ext>
                </a:extLst>
              </a:tr>
              <a:tr h="609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Тайлок агро экспорт МЧЖ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Майиз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541764"/>
                  </a:ext>
                </a:extLst>
              </a:tr>
              <a:tr h="268194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ЖАМИ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1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178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2309</Words>
  <Application>Microsoft Office PowerPoint</Application>
  <PresentationFormat>Экран (4:3)</PresentationFormat>
  <Paragraphs>1563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Туман экспорт штаби</vt:lpstr>
      <vt:lpstr>Экспорт прогноз кўрсатгичи бажариш графиги</vt:lpstr>
      <vt:lpstr>Кишлок хужалигида фойдаланиладиган ер                                                   майдонлари тугрисида маълумот</vt:lpstr>
      <vt:lpstr>Презентация PowerPoint</vt:lpstr>
      <vt:lpstr>Қишлоқ хўжалик махсулотларини етиштириш</vt:lpstr>
      <vt:lpstr>Презентация PowerPoint</vt:lpstr>
      <vt:lpstr>Презентация PowerPoint</vt:lpstr>
      <vt:lpstr>Презентация PowerPoint</vt:lpstr>
      <vt:lpstr>Презентация PowerPoint</vt:lpstr>
      <vt:lpstr>Хорижий ҳамкорлар билан тузилган экспорт шартномалар тўғрисида маълумот</vt:lpstr>
      <vt:lpstr>Экспорт фаолиятига янгидан жалб килинаётган  корхоналар тўғрида маълумот</vt:lpstr>
      <vt:lpstr>Тайлок тумандаги экспортёр корхоналарда 2019 йилнинг 12 феврал холатида экспортга мулжалланган махсулот колдиги</vt:lpstr>
      <vt:lpstr>Экспортёрлар томонидан феврал ва март ойлари экспортга махсулот чикариш учун харид килинадиган махсулотлар</vt:lpstr>
      <vt:lpstr>2017-2018 йилларда Тайлок туманида саноат ва кишлок хужалик махсулотлари экспорт динамикаси </vt:lpstr>
      <vt:lpstr>Экспорт логистикаси</vt:lpstr>
      <vt:lpstr>Талаб этиладиган маблаг</vt:lpstr>
      <vt:lpstr>Тайлок тумани экспорт салохиятига оширишга каратилган                      инфратузилма объектлари</vt:lpstr>
      <vt:lpstr>Тайлок тумани экспорт салохиятига оширишга каратилган                      инфратузилма объектлари</vt:lpstr>
      <vt:lpstr>Тайлок тумани экспорт салохиятига оширишга каратилган                      инфратузилма объектлари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119</cp:revision>
  <cp:lastPrinted>2019-02-13T14:11:31Z</cp:lastPrinted>
  <dcterms:created xsi:type="dcterms:W3CDTF">2019-02-09T16:07:25Z</dcterms:created>
  <dcterms:modified xsi:type="dcterms:W3CDTF">2019-02-13T15:55:11Z</dcterms:modified>
</cp:coreProperties>
</file>